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19"/>
  </p:normalViewPr>
  <p:slideViewPr>
    <p:cSldViewPr snapToGrid="0" snapToObjects="1">
      <p:cViewPr varScale="1">
        <p:scale>
          <a:sx n="152" d="100"/>
          <a:sy n="152" d="100"/>
        </p:scale>
        <p:origin x="8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5/23/21</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97542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5/23/21</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87394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5/23/21</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29869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5/23/21</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5419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5/23/21</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81102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5/23/21</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8933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5/23/21</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6999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5/23/21</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6418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5/23/21</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29628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5/23/21</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99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5/23/21</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28100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5/23/21</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272462544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a:extLst>
              <a:ext uri="{FF2B5EF4-FFF2-40B4-BE49-F238E27FC236}">
                <a16:creationId xmlns:a16="http://schemas.microsoft.com/office/drawing/2014/main" id="{ADDD245C-BE85-4C09-88E9-8E5F1E382AF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a:ln w="28575">
            <a:noFill/>
          </a:ln>
        </p:spPr>
      </p:pic>
      <p:grpSp>
        <p:nvGrpSpPr>
          <p:cNvPr id="11" name="Group 10">
            <a:extLst>
              <a:ext uri="{FF2B5EF4-FFF2-40B4-BE49-F238E27FC236}">
                <a16:creationId xmlns:a16="http://schemas.microsoft.com/office/drawing/2014/main" id="{33F35CE5-6CA7-4309-88BC-D7436FD3AB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682" y="503112"/>
            <a:ext cx="4860256" cy="4589316"/>
            <a:chOff x="1481312" y="743744"/>
            <a:chExt cx="4860256" cy="4589316"/>
          </a:xfrm>
        </p:grpSpPr>
        <p:sp>
          <p:nvSpPr>
            <p:cNvPr id="12" name="Rectangle 1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Rectangle 12">
              <a:extLst>
                <a:ext uri="{FF2B5EF4-FFF2-40B4-BE49-F238E27FC236}">
                  <a16:creationId xmlns:a16="http://schemas.microsoft.com/office/drawing/2014/main" id="{190317A6-3E5E-46BE-88E4-8BA01446A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5" name="Rectangle 1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099" y="407733"/>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92F05-0F6C-C946-AD20-9B75BD804FD6}"/>
              </a:ext>
            </a:extLst>
          </p:cNvPr>
          <p:cNvSpPr>
            <a:spLocks noGrp="1"/>
          </p:cNvSpPr>
          <p:nvPr>
            <p:ph type="ctrTitle"/>
          </p:nvPr>
        </p:nvSpPr>
        <p:spPr>
          <a:xfrm>
            <a:off x="486639" y="558643"/>
            <a:ext cx="4579668" cy="3028072"/>
          </a:xfrm>
        </p:spPr>
        <p:txBody>
          <a:bodyPr>
            <a:noAutofit/>
          </a:bodyPr>
          <a:lstStyle/>
          <a:p>
            <a:r>
              <a:rPr lang="en-VN" sz="4400" dirty="0"/>
              <a:t>Báo cáo đồ án Môn Công nGhệ Phần Mềm</a:t>
            </a:r>
          </a:p>
        </p:txBody>
      </p:sp>
      <p:sp>
        <p:nvSpPr>
          <p:cNvPr id="3" name="Subtitle 2">
            <a:extLst>
              <a:ext uri="{FF2B5EF4-FFF2-40B4-BE49-F238E27FC236}">
                <a16:creationId xmlns:a16="http://schemas.microsoft.com/office/drawing/2014/main" id="{55672512-0BD3-034B-A6F8-9823D1DE7513}"/>
              </a:ext>
            </a:extLst>
          </p:cNvPr>
          <p:cNvSpPr>
            <a:spLocks noGrp="1"/>
          </p:cNvSpPr>
          <p:nvPr>
            <p:ph type="subTitle" idx="1"/>
          </p:nvPr>
        </p:nvSpPr>
        <p:spPr>
          <a:xfrm>
            <a:off x="486639" y="3678790"/>
            <a:ext cx="4579668" cy="1166797"/>
          </a:xfrm>
        </p:spPr>
        <p:txBody>
          <a:bodyPr>
            <a:normAutofit lnSpcReduction="10000"/>
          </a:bodyPr>
          <a:lstStyle/>
          <a:p>
            <a:r>
              <a:rPr lang="en-VN" dirty="0"/>
              <a:t>Tên ĐỒ án: Quản Lý đồ án Tốt N</a:t>
            </a:r>
            <a:r>
              <a:rPr lang="en-US" dirty="0"/>
              <a:t>g</a:t>
            </a:r>
            <a:r>
              <a:rPr lang="en-VN" dirty="0"/>
              <a:t>hiệp</a:t>
            </a:r>
          </a:p>
          <a:p>
            <a:r>
              <a:rPr lang="en-VN" dirty="0"/>
              <a:t>Nhóm: OTQT 2021</a:t>
            </a:r>
          </a:p>
        </p:txBody>
      </p:sp>
    </p:spTree>
    <p:extLst>
      <p:ext uri="{BB962C8B-B14F-4D97-AF65-F5344CB8AC3E}">
        <p14:creationId xmlns:p14="http://schemas.microsoft.com/office/powerpoint/2010/main" val="133302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31818">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5DB4-FD88-7744-A85A-2B1D6204ABED}"/>
              </a:ext>
            </a:extLst>
          </p:cNvPr>
          <p:cNvSpPr>
            <a:spLocks noGrp="1"/>
          </p:cNvSpPr>
          <p:nvPr>
            <p:ph idx="1"/>
          </p:nvPr>
        </p:nvSpPr>
        <p:spPr>
          <a:xfrm>
            <a:off x="838200" y="652607"/>
            <a:ext cx="10515600" cy="4351338"/>
          </a:xfrm>
        </p:spPr>
        <p:txBody>
          <a:bodyPr/>
          <a:lstStyle/>
          <a:p>
            <a:r>
              <a:rPr lang="en-VN" dirty="0"/>
              <a:t>Nút </a:t>
            </a:r>
            <a:r>
              <a:rPr lang="en-VN" b="1" dirty="0"/>
              <a:t>“X</a:t>
            </a:r>
            <a:r>
              <a:rPr lang="en-US" b="1" dirty="0" err="1"/>
              <a:t>óa</a:t>
            </a:r>
            <a:r>
              <a:rPr lang="en-US" b="1" dirty="0"/>
              <a:t>” </a:t>
            </a:r>
            <a:r>
              <a:rPr lang="en-US" dirty="0" err="1"/>
              <a:t>được</a:t>
            </a:r>
            <a:r>
              <a:rPr lang="en-US" dirty="0"/>
              <a:t> </a:t>
            </a:r>
            <a:r>
              <a:rPr lang="en-US" dirty="0" err="1"/>
              <a:t>xử</a:t>
            </a:r>
            <a:r>
              <a:rPr lang="en-US" dirty="0"/>
              <a:t> </a:t>
            </a:r>
            <a:r>
              <a:rPr lang="en-US" dirty="0" err="1"/>
              <a:t>lý</a:t>
            </a:r>
            <a:r>
              <a:rPr lang="en-US" dirty="0"/>
              <a:t>:</a:t>
            </a:r>
          </a:p>
          <a:p>
            <a:endParaRPr lang="en-VN" dirty="0"/>
          </a:p>
        </p:txBody>
      </p:sp>
      <p:pic>
        <p:nvPicPr>
          <p:cNvPr id="5" name="Picture 4" descr="Text&#10;&#10;Description automatically generated">
            <a:extLst>
              <a:ext uri="{FF2B5EF4-FFF2-40B4-BE49-F238E27FC236}">
                <a16:creationId xmlns:a16="http://schemas.microsoft.com/office/drawing/2014/main" id="{3FACEB79-94A6-D240-BC8F-1131CFC0C8DB}"/>
              </a:ext>
            </a:extLst>
          </p:cNvPr>
          <p:cNvPicPr>
            <a:picLocks noChangeAspect="1"/>
          </p:cNvPicPr>
          <p:nvPr/>
        </p:nvPicPr>
        <p:blipFill>
          <a:blip r:embed="rId2"/>
          <a:stretch>
            <a:fillRect/>
          </a:stretch>
        </p:blipFill>
        <p:spPr>
          <a:xfrm>
            <a:off x="629804" y="1126091"/>
            <a:ext cx="10932391" cy="5648782"/>
          </a:xfrm>
          <a:prstGeom prst="rect">
            <a:avLst/>
          </a:prstGeom>
        </p:spPr>
      </p:pic>
    </p:spTree>
    <p:extLst>
      <p:ext uri="{BB962C8B-B14F-4D97-AF65-F5344CB8AC3E}">
        <p14:creationId xmlns:p14="http://schemas.microsoft.com/office/powerpoint/2010/main" val="27141817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B561B3-AFC5-CB42-960C-6E5EB3B9B4C4}"/>
              </a:ext>
            </a:extLst>
          </p:cNvPr>
          <p:cNvSpPr>
            <a:spLocks noGrp="1"/>
          </p:cNvSpPr>
          <p:nvPr>
            <p:ph idx="1"/>
          </p:nvPr>
        </p:nvSpPr>
        <p:spPr>
          <a:xfrm>
            <a:off x="838200" y="661843"/>
            <a:ext cx="10515600" cy="4351338"/>
          </a:xfrm>
        </p:spPr>
        <p:txBody>
          <a:bodyPr/>
          <a:lstStyle/>
          <a:p>
            <a:r>
              <a:rPr lang="en-VN" dirty="0"/>
              <a:t>Nút </a:t>
            </a:r>
            <a:r>
              <a:rPr lang="en-VN" b="1" dirty="0"/>
              <a:t>“Save as” </a:t>
            </a:r>
            <a:r>
              <a:rPr lang="en-VN" dirty="0"/>
              <a:t>được xử lý như sau:</a:t>
            </a:r>
          </a:p>
          <a:p>
            <a:endParaRPr lang="en-VN" dirty="0"/>
          </a:p>
        </p:txBody>
      </p:sp>
      <p:pic>
        <p:nvPicPr>
          <p:cNvPr id="5" name="Picture 4" descr="Text&#10;&#10;Description automatically generated">
            <a:extLst>
              <a:ext uri="{FF2B5EF4-FFF2-40B4-BE49-F238E27FC236}">
                <a16:creationId xmlns:a16="http://schemas.microsoft.com/office/drawing/2014/main" id="{BE0A80CB-F22B-2C40-ADCD-6A5BB093B71B}"/>
              </a:ext>
            </a:extLst>
          </p:cNvPr>
          <p:cNvPicPr>
            <a:picLocks noChangeAspect="1"/>
          </p:cNvPicPr>
          <p:nvPr/>
        </p:nvPicPr>
        <p:blipFill>
          <a:blip r:embed="rId2"/>
          <a:stretch>
            <a:fillRect/>
          </a:stretch>
        </p:blipFill>
        <p:spPr>
          <a:xfrm>
            <a:off x="838200" y="1210947"/>
            <a:ext cx="7665999" cy="5647053"/>
          </a:xfrm>
          <a:prstGeom prst="rect">
            <a:avLst/>
          </a:prstGeom>
        </p:spPr>
      </p:pic>
    </p:spTree>
    <p:extLst>
      <p:ext uri="{BB962C8B-B14F-4D97-AF65-F5344CB8AC3E}">
        <p14:creationId xmlns:p14="http://schemas.microsoft.com/office/powerpoint/2010/main" val="23439783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4F9BE-1647-D944-944C-0444C4F35415}"/>
              </a:ext>
            </a:extLst>
          </p:cNvPr>
          <p:cNvSpPr>
            <a:spLocks noGrp="1"/>
          </p:cNvSpPr>
          <p:nvPr>
            <p:ph idx="1"/>
          </p:nvPr>
        </p:nvSpPr>
        <p:spPr>
          <a:xfrm>
            <a:off x="838200" y="624898"/>
            <a:ext cx="10515600" cy="4351338"/>
          </a:xfrm>
        </p:spPr>
        <p:txBody>
          <a:bodyPr/>
          <a:lstStyle/>
          <a:p>
            <a:r>
              <a:rPr lang="en-US" dirty="0" err="1"/>
              <a:t>Tương</a:t>
            </a:r>
            <a:r>
              <a:rPr lang="en-US" dirty="0"/>
              <a:t> </a:t>
            </a:r>
            <a:r>
              <a:rPr lang="en-US" dirty="0" err="1"/>
              <a:t>tự</a:t>
            </a:r>
            <a:r>
              <a:rPr lang="en-US" dirty="0"/>
              <a:t> </a:t>
            </a:r>
            <a:r>
              <a:rPr lang="en-US" dirty="0" err="1"/>
              <a:t>khi</a:t>
            </a:r>
            <a:r>
              <a:rPr lang="en-US" dirty="0"/>
              <a:t> click </a:t>
            </a:r>
            <a:r>
              <a:rPr lang="en-US" dirty="0" err="1"/>
              <a:t>vào</a:t>
            </a:r>
            <a:r>
              <a:rPr lang="en-US" dirty="0"/>
              <a:t> Menu </a:t>
            </a:r>
            <a:r>
              <a:rPr lang="en-US" b="1" dirty="0"/>
              <a:t>“</a:t>
            </a:r>
            <a:r>
              <a:rPr lang="en-US" b="1" dirty="0" err="1"/>
              <a:t>Quản</a:t>
            </a:r>
            <a:r>
              <a:rPr lang="en-US" b="1" dirty="0"/>
              <a:t> </a:t>
            </a:r>
            <a:r>
              <a:rPr lang="en-US" b="1" dirty="0" err="1"/>
              <a:t>Lý</a:t>
            </a:r>
            <a:r>
              <a:rPr lang="en-US" b="1" dirty="0"/>
              <a:t> </a:t>
            </a:r>
            <a:r>
              <a:rPr lang="en-US" b="1" dirty="0" err="1"/>
              <a:t>Thông</a:t>
            </a:r>
            <a:r>
              <a:rPr lang="en-US" b="1" dirty="0"/>
              <a:t> Tin </a:t>
            </a:r>
            <a:r>
              <a:rPr lang="en-US" b="1" dirty="0" err="1"/>
              <a:t>Sinh</a:t>
            </a:r>
            <a:r>
              <a:rPr lang="en-US" b="1" dirty="0"/>
              <a:t> </a:t>
            </a:r>
            <a:r>
              <a:rPr lang="en-US" b="1" dirty="0" err="1"/>
              <a:t>Viên</a:t>
            </a:r>
            <a:r>
              <a:rPr lang="en-US" b="1" dirty="0"/>
              <a:t>”, “</a:t>
            </a:r>
            <a:r>
              <a:rPr lang="en-US" b="1" dirty="0" err="1"/>
              <a:t>Quản</a:t>
            </a:r>
            <a:r>
              <a:rPr lang="en-US" b="1" dirty="0"/>
              <a:t> </a:t>
            </a:r>
            <a:r>
              <a:rPr lang="en-US" b="1" dirty="0" err="1"/>
              <a:t>Lý</a:t>
            </a:r>
            <a:r>
              <a:rPr lang="en-US" b="1" dirty="0"/>
              <a:t> </a:t>
            </a:r>
            <a:r>
              <a:rPr lang="en-US" b="1" dirty="0" err="1"/>
              <a:t>Thông</a:t>
            </a:r>
            <a:r>
              <a:rPr lang="en-US" b="1" dirty="0"/>
              <a:t> Tin </a:t>
            </a:r>
            <a:r>
              <a:rPr lang="en-US" b="1" dirty="0" err="1"/>
              <a:t>Giảng</a:t>
            </a:r>
            <a:r>
              <a:rPr lang="en-US" b="1" dirty="0"/>
              <a:t> </a:t>
            </a:r>
            <a:r>
              <a:rPr lang="en-US" b="1" dirty="0" err="1"/>
              <a:t>Viên</a:t>
            </a:r>
            <a:r>
              <a:rPr lang="en-US" b="1" dirty="0"/>
              <a:t>” </a:t>
            </a:r>
            <a:r>
              <a:rPr lang="en-US" dirty="0" err="1"/>
              <a:t>cũng</a:t>
            </a:r>
            <a:r>
              <a:rPr lang="en-US" dirty="0"/>
              <a:t> </a:t>
            </a:r>
            <a:r>
              <a:rPr lang="en-US" dirty="0" err="1"/>
              <a:t>sẽ</a:t>
            </a:r>
            <a:r>
              <a:rPr lang="en-US" dirty="0"/>
              <a:t> </a:t>
            </a:r>
            <a:r>
              <a:rPr lang="en-US" dirty="0" err="1"/>
              <a:t>hiện</a:t>
            </a:r>
            <a:r>
              <a:rPr lang="en-US" dirty="0"/>
              <a:t> ra </a:t>
            </a:r>
            <a:r>
              <a:rPr lang="en-US" dirty="0" err="1"/>
              <a:t>giao</a:t>
            </a:r>
            <a:r>
              <a:rPr lang="en-US" dirty="0"/>
              <a:t> </a:t>
            </a:r>
            <a:r>
              <a:rPr lang="en-US" dirty="0" err="1"/>
              <a:t>diện</a:t>
            </a:r>
            <a:r>
              <a:rPr lang="en-US" dirty="0"/>
              <a:t> </a:t>
            </a:r>
            <a:r>
              <a:rPr lang="en-US" dirty="0" err="1"/>
              <a:t>với</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tương</a:t>
            </a:r>
            <a:r>
              <a:rPr lang="en-US" dirty="0"/>
              <a:t> </a:t>
            </a:r>
            <a:r>
              <a:rPr lang="en-US" dirty="0" err="1"/>
              <a:t>tự</a:t>
            </a:r>
            <a:r>
              <a:rPr lang="en-US" dirty="0"/>
              <a:t> </a:t>
            </a:r>
            <a:r>
              <a:rPr lang="en-US" dirty="0" err="1"/>
              <a:t>như</a:t>
            </a:r>
            <a:r>
              <a:rPr lang="en-US" dirty="0"/>
              <a:t> form </a:t>
            </a:r>
            <a:r>
              <a:rPr lang="en-US" dirty="0" err="1"/>
              <a:t>Thông</a:t>
            </a:r>
            <a:r>
              <a:rPr lang="en-US" dirty="0"/>
              <a:t> Tin </a:t>
            </a:r>
            <a:r>
              <a:rPr lang="en-US" dirty="0" err="1"/>
              <a:t>Đồ</a:t>
            </a:r>
            <a:r>
              <a:rPr lang="en-US" dirty="0"/>
              <a:t> </a:t>
            </a:r>
            <a:r>
              <a:rPr lang="en-US" dirty="0" err="1"/>
              <a:t>Án</a:t>
            </a:r>
            <a:r>
              <a:rPr lang="en-US" dirty="0"/>
              <a:t>: </a:t>
            </a:r>
          </a:p>
          <a:p>
            <a:endParaRPr lang="en-VN" dirty="0"/>
          </a:p>
        </p:txBody>
      </p:sp>
      <p:pic>
        <p:nvPicPr>
          <p:cNvPr id="4" name="Picture 3">
            <a:extLst>
              <a:ext uri="{FF2B5EF4-FFF2-40B4-BE49-F238E27FC236}">
                <a16:creationId xmlns:a16="http://schemas.microsoft.com/office/drawing/2014/main" id="{71F395D7-D375-A84D-9BBD-8A6ECFD697F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3691" y="1936747"/>
            <a:ext cx="8370454" cy="4731907"/>
          </a:xfrm>
          <a:prstGeom prst="rect">
            <a:avLst/>
          </a:prstGeom>
          <a:noFill/>
          <a:ln>
            <a:noFill/>
          </a:ln>
        </p:spPr>
      </p:pic>
    </p:spTree>
    <p:extLst>
      <p:ext uri="{BB962C8B-B14F-4D97-AF65-F5344CB8AC3E}">
        <p14:creationId xmlns:p14="http://schemas.microsoft.com/office/powerpoint/2010/main" val="251714568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F145A-7DAA-F642-9B35-57868C707E3B}"/>
              </a:ext>
            </a:extLst>
          </p:cNvPr>
          <p:cNvSpPr>
            <a:spLocks noGrp="1"/>
          </p:cNvSpPr>
          <p:nvPr>
            <p:ph idx="1"/>
          </p:nvPr>
        </p:nvSpPr>
        <p:spPr>
          <a:xfrm>
            <a:off x="838200" y="310861"/>
            <a:ext cx="10515600" cy="4351338"/>
          </a:xfrm>
        </p:spPr>
        <p:txBody>
          <a:bodyPr/>
          <a:lstStyle/>
          <a:p>
            <a:r>
              <a:rPr lang="en-VN" dirty="0"/>
              <a:t>Trên thực tế nếu phần mềm quản lý tốt nghiệp khi chỉ lưu thông tin thì có thể không được rõ ràng</a:t>
            </a:r>
          </a:p>
          <a:p>
            <a:r>
              <a:rPr lang="en-VN" dirty="0"/>
              <a:t>Nên nhóm đã viết thêm 1 nút button để sinh viên có thể cập nhập ảnh để khi cần xem lại thì dễ dàng hơn</a:t>
            </a:r>
          </a:p>
          <a:p>
            <a:r>
              <a:rPr lang="en-VN" dirty="0"/>
              <a:t>Thì nút </a:t>
            </a:r>
            <a:r>
              <a:rPr lang="en-VN" b="1" dirty="0"/>
              <a:t>“Cập nhập ảnh sinh viên” </a:t>
            </a:r>
            <a:r>
              <a:rPr lang="en-VN" dirty="0"/>
              <a:t>được viết bằng ngôn ngữ LinQ</a:t>
            </a:r>
          </a:p>
          <a:p>
            <a:endParaRPr lang="en-VN" dirty="0"/>
          </a:p>
          <a:p>
            <a:pPr marL="0" indent="0">
              <a:buNone/>
            </a:pPr>
            <a:endParaRPr lang="en-VN" dirty="0"/>
          </a:p>
        </p:txBody>
      </p:sp>
      <p:pic>
        <p:nvPicPr>
          <p:cNvPr id="5" name="Picture 4" descr="Text&#10;&#10;Description automatically generated">
            <a:extLst>
              <a:ext uri="{FF2B5EF4-FFF2-40B4-BE49-F238E27FC236}">
                <a16:creationId xmlns:a16="http://schemas.microsoft.com/office/drawing/2014/main" id="{A5B97850-3A9E-E544-8986-67043AED6D43}"/>
              </a:ext>
            </a:extLst>
          </p:cNvPr>
          <p:cNvPicPr>
            <a:picLocks noChangeAspect="1"/>
          </p:cNvPicPr>
          <p:nvPr/>
        </p:nvPicPr>
        <p:blipFill>
          <a:blip r:embed="rId2"/>
          <a:stretch>
            <a:fillRect/>
          </a:stretch>
        </p:blipFill>
        <p:spPr>
          <a:xfrm>
            <a:off x="1078345" y="2486530"/>
            <a:ext cx="5359400" cy="4379391"/>
          </a:xfrm>
          <a:prstGeom prst="rect">
            <a:avLst/>
          </a:prstGeom>
        </p:spPr>
      </p:pic>
    </p:spTree>
    <p:extLst>
      <p:ext uri="{BB962C8B-B14F-4D97-AF65-F5344CB8AC3E}">
        <p14:creationId xmlns:p14="http://schemas.microsoft.com/office/powerpoint/2010/main" val="331650723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6AEEB-B562-7949-9A29-A60355A43000}"/>
              </a:ext>
            </a:extLst>
          </p:cNvPr>
          <p:cNvSpPr>
            <a:spLocks noGrp="1"/>
          </p:cNvSpPr>
          <p:nvPr>
            <p:ph idx="1"/>
          </p:nvPr>
        </p:nvSpPr>
        <p:spPr>
          <a:xfrm>
            <a:off x="838200" y="615662"/>
            <a:ext cx="10515600" cy="4351338"/>
          </a:xfrm>
        </p:spPr>
        <p:txBody>
          <a:bodyPr/>
          <a:lstStyle/>
          <a:p>
            <a:r>
              <a:rPr lang="en-VN" dirty="0"/>
              <a:t>Đây là giao diện hiển thị </a:t>
            </a:r>
            <a:r>
              <a:rPr lang="en-VN" b="1" dirty="0"/>
              <a:t>thông tin giảng viên hướng dẫn</a:t>
            </a:r>
          </a:p>
          <a:p>
            <a:endParaRPr lang="en-VN" dirty="0"/>
          </a:p>
        </p:txBody>
      </p:sp>
      <p:pic>
        <p:nvPicPr>
          <p:cNvPr id="4" name="Picture 3">
            <a:extLst>
              <a:ext uri="{FF2B5EF4-FFF2-40B4-BE49-F238E27FC236}">
                <a16:creationId xmlns:a16="http://schemas.microsoft.com/office/drawing/2014/main" id="{BBD55FE5-2D17-C146-9AE9-799712EE4D0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67822"/>
            <a:ext cx="9728200" cy="5214505"/>
          </a:xfrm>
          <a:prstGeom prst="rect">
            <a:avLst/>
          </a:prstGeom>
          <a:noFill/>
          <a:ln>
            <a:noFill/>
          </a:ln>
        </p:spPr>
      </p:pic>
    </p:spTree>
    <p:extLst>
      <p:ext uri="{BB962C8B-B14F-4D97-AF65-F5344CB8AC3E}">
        <p14:creationId xmlns:p14="http://schemas.microsoft.com/office/powerpoint/2010/main" val="27447870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DA29C1-FA6F-194B-BD8A-BD6970C59582}"/>
              </a:ext>
            </a:extLst>
          </p:cNvPr>
          <p:cNvSpPr>
            <a:spLocks noGrp="1"/>
          </p:cNvSpPr>
          <p:nvPr>
            <p:ph idx="1"/>
          </p:nvPr>
        </p:nvSpPr>
        <p:spPr>
          <a:xfrm>
            <a:off x="838200" y="651166"/>
            <a:ext cx="10515600" cy="4351338"/>
          </a:xfrm>
        </p:spPr>
        <p:txBody>
          <a:bodyPr/>
          <a:lstStyle/>
          <a:p>
            <a:r>
              <a:rPr lang="en-VN" dirty="0"/>
              <a:t>Để thuận tiện cho giảng viên có thể quản lý hết tất cả các đồ án thì nhóm đã viết chức năng </a:t>
            </a:r>
            <a:r>
              <a:rPr lang="en-VN" b="1" dirty="0"/>
              <a:t>“Báo cáo”</a:t>
            </a:r>
          </a:p>
          <a:p>
            <a:r>
              <a:rPr lang="en-VN" dirty="0"/>
              <a:t>Và tích hợp thêm chức năng </a:t>
            </a:r>
            <a:r>
              <a:rPr lang="en-VN" b="1" dirty="0"/>
              <a:t>“Xuất báo cáo” </a:t>
            </a:r>
            <a:r>
              <a:rPr lang="en-VN" dirty="0"/>
              <a:t>thành file excel gồm 2 chức năng là xuất danh sách đồ án và danh sách sinh viên</a:t>
            </a:r>
          </a:p>
        </p:txBody>
      </p:sp>
      <p:pic>
        <p:nvPicPr>
          <p:cNvPr id="4" name="Picture 3">
            <a:extLst>
              <a:ext uri="{FF2B5EF4-FFF2-40B4-BE49-F238E27FC236}">
                <a16:creationId xmlns:a16="http://schemas.microsoft.com/office/drawing/2014/main" id="{ED7C7907-4F41-C145-84EC-3378FF53BD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45069"/>
            <a:ext cx="5784273" cy="3220021"/>
          </a:xfrm>
          <a:prstGeom prst="rect">
            <a:avLst/>
          </a:prstGeom>
          <a:noFill/>
          <a:ln>
            <a:noFill/>
          </a:ln>
        </p:spPr>
      </p:pic>
      <p:pic>
        <p:nvPicPr>
          <p:cNvPr id="5" name="Picture 4">
            <a:extLst>
              <a:ext uri="{FF2B5EF4-FFF2-40B4-BE49-F238E27FC236}">
                <a16:creationId xmlns:a16="http://schemas.microsoft.com/office/drawing/2014/main" id="{D863C625-71BC-2348-9BD0-F3371A060E9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14258" y="2645070"/>
            <a:ext cx="5274541" cy="3220020"/>
          </a:xfrm>
          <a:prstGeom prst="rect">
            <a:avLst/>
          </a:prstGeom>
          <a:noFill/>
          <a:ln>
            <a:noFill/>
          </a:ln>
        </p:spPr>
      </p:pic>
    </p:spTree>
    <p:extLst>
      <p:ext uri="{BB962C8B-B14F-4D97-AF65-F5344CB8AC3E}">
        <p14:creationId xmlns:p14="http://schemas.microsoft.com/office/powerpoint/2010/main" val="35683053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9FEC3-EA8F-154C-BE91-BF0F769EAD0F}"/>
              </a:ext>
            </a:extLst>
          </p:cNvPr>
          <p:cNvSpPr>
            <a:spLocks noGrp="1"/>
          </p:cNvSpPr>
          <p:nvPr>
            <p:ph idx="1"/>
          </p:nvPr>
        </p:nvSpPr>
        <p:spPr>
          <a:xfrm>
            <a:off x="727362" y="227734"/>
            <a:ext cx="10515600" cy="4351338"/>
          </a:xfrm>
        </p:spPr>
        <p:txBody>
          <a:bodyPr/>
          <a:lstStyle/>
          <a:p>
            <a:r>
              <a:rPr lang="en-VN" dirty="0"/>
              <a:t>Source code để xử lý phần </a:t>
            </a:r>
            <a:r>
              <a:rPr lang="en-VN" b="1" dirty="0"/>
              <a:t>“Export Excel”</a:t>
            </a:r>
          </a:p>
          <a:p>
            <a:endParaRPr lang="en-VN" dirty="0"/>
          </a:p>
        </p:txBody>
      </p:sp>
      <p:pic>
        <p:nvPicPr>
          <p:cNvPr id="5" name="Picture 4" descr="Text&#10;&#10;Description automatically generated">
            <a:extLst>
              <a:ext uri="{FF2B5EF4-FFF2-40B4-BE49-F238E27FC236}">
                <a16:creationId xmlns:a16="http://schemas.microsoft.com/office/drawing/2014/main" id="{E453F44E-C378-FF44-9FB8-458707EE31AD}"/>
              </a:ext>
            </a:extLst>
          </p:cNvPr>
          <p:cNvPicPr>
            <a:picLocks noChangeAspect="1"/>
          </p:cNvPicPr>
          <p:nvPr/>
        </p:nvPicPr>
        <p:blipFill>
          <a:blip r:embed="rId2"/>
          <a:stretch>
            <a:fillRect/>
          </a:stretch>
        </p:blipFill>
        <p:spPr>
          <a:xfrm>
            <a:off x="949038" y="669585"/>
            <a:ext cx="6890326" cy="6114524"/>
          </a:xfrm>
          <a:prstGeom prst="rect">
            <a:avLst/>
          </a:prstGeom>
        </p:spPr>
      </p:pic>
    </p:spTree>
    <p:extLst>
      <p:ext uri="{BB962C8B-B14F-4D97-AF65-F5344CB8AC3E}">
        <p14:creationId xmlns:p14="http://schemas.microsoft.com/office/powerpoint/2010/main" val="31758719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D6E2C2-423C-E540-8E07-703EBB58F276}"/>
              </a:ext>
            </a:extLst>
          </p:cNvPr>
          <p:cNvSpPr>
            <a:spLocks noGrp="1"/>
          </p:cNvSpPr>
          <p:nvPr>
            <p:ph idx="1"/>
          </p:nvPr>
        </p:nvSpPr>
        <p:spPr>
          <a:xfrm>
            <a:off x="838200" y="652607"/>
            <a:ext cx="10515600" cy="4351338"/>
          </a:xfrm>
        </p:spPr>
        <p:txBody>
          <a:bodyPr/>
          <a:lstStyle/>
          <a:p>
            <a:r>
              <a:rPr lang="en-VN" dirty="0"/>
              <a:t>Menu </a:t>
            </a:r>
            <a:r>
              <a:rPr lang="en-VN" b="1" dirty="0"/>
              <a:t>“Thống kê”</a:t>
            </a:r>
            <a:r>
              <a:rPr lang="en-VN" dirty="0"/>
              <a:t> gồm 2 menu nhỏ là </a:t>
            </a:r>
            <a:r>
              <a:rPr lang="en-VN" b="1" dirty="0"/>
              <a:t>“Thống kê danh sách sinh viên được hướng dẫn bởi cùng một giảng viên”</a:t>
            </a:r>
            <a:r>
              <a:rPr lang="en-VN" dirty="0"/>
              <a:t> và phần </a:t>
            </a:r>
            <a:r>
              <a:rPr lang="en-VN" b="1" dirty="0"/>
              <a:t>Báo cáo đồ án </a:t>
            </a:r>
            <a:r>
              <a:rPr lang="en-VN" dirty="0"/>
              <a:t>bằng Report như hình ảnh:</a:t>
            </a:r>
          </a:p>
          <a:p>
            <a:endParaRPr lang="en-VN" dirty="0"/>
          </a:p>
        </p:txBody>
      </p:sp>
      <p:pic>
        <p:nvPicPr>
          <p:cNvPr id="4" name="Picture 3">
            <a:extLst>
              <a:ext uri="{FF2B5EF4-FFF2-40B4-BE49-F238E27FC236}">
                <a16:creationId xmlns:a16="http://schemas.microsoft.com/office/drawing/2014/main" id="{C9BAD53E-CDDB-BE46-9A58-0586DAEB79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71699"/>
            <a:ext cx="5321300" cy="3111499"/>
          </a:xfrm>
          <a:prstGeom prst="rect">
            <a:avLst/>
          </a:prstGeom>
          <a:noFill/>
          <a:ln>
            <a:noFill/>
          </a:ln>
        </p:spPr>
      </p:pic>
      <p:pic>
        <p:nvPicPr>
          <p:cNvPr id="5" name="Picture 4">
            <a:extLst>
              <a:ext uri="{FF2B5EF4-FFF2-40B4-BE49-F238E27FC236}">
                <a16:creationId xmlns:a16="http://schemas.microsoft.com/office/drawing/2014/main" id="{4E2E00B7-2EC7-D342-86B6-2A6364BD71D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83350" y="2171700"/>
            <a:ext cx="5118100" cy="3111500"/>
          </a:xfrm>
          <a:prstGeom prst="rect">
            <a:avLst/>
          </a:prstGeom>
          <a:noFill/>
          <a:ln>
            <a:noFill/>
          </a:ln>
        </p:spPr>
      </p:pic>
    </p:spTree>
    <p:extLst>
      <p:ext uri="{BB962C8B-B14F-4D97-AF65-F5344CB8AC3E}">
        <p14:creationId xmlns:p14="http://schemas.microsoft.com/office/powerpoint/2010/main" val="17564494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4CB5DB-57CA-6D41-9024-D436DD8A0EE0}"/>
              </a:ext>
            </a:extLst>
          </p:cNvPr>
          <p:cNvSpPr>
            <a:spLocks noGrp="1"/>
          </p:cNvSpPr>
          <p:nvPr>
            <p:ph idx="1"/>
          </p:nvPr>
        </p:nvSpPr>
        <p:spPr>
          <a:xfrm>
            <a:off x="838200" y="634134"/>
            <a:ext cx="10515600" cy="4351338"/>
          </a:xfrm>
        </p:spPr>
        <p:txBody>
          <a:bodyPr/>
          <a:lstStyle/>
          <a:p>
            <a:r>
              <a:rPr lang="en-VN" dirty="0"/>
              <a:t>Ngoài ra phần mềm còn có chức năng như một số phần mềm khác như </a:t>
            </a:r>
            <a:r>
              <a:rPr lang="en-VN" b="1" dirty="0"/>
              <a:t>“Đổi mật khẩu”</a:t>
            </a:r>
            <a:r>
              <a:rPr lang="en-VN" dirty="0"/>
              <a:t> , </a:t>
            </a:r>
            <a:r>
              <a:rPr lang="en-VN" b="1" dirty="0"/>
              <a:t>“Thông tin về phần mềm”, </a:t>
            </a:r>
            <a:r>
              <a:rPr lang="en-VN" dirty="0"/>
              <a:t>….</a:t>
            </a:r>
          </a:p>
          <a:p>
            <a:endParaRPr lang="en-VN" dirty="0"/>
          </a:p>
        </p:txBody>
      </p:sp>
      <p:pic>
        <p:nvPicPr>
          <p:cNvPr id="4" name="Picture 3">
            <a:extLst>
              <a:ext uri="{FF2B5EF4-FFF2-40B4-BE49-F238E27FC236}">
                <a16:creationId xmlns:a16="http://schemas.microsoft.com/office/drawing/2014/main" id="{ECD379D3-9707-2E48-B29A-BDC705F2A6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199" y="1840346"/>
            <a:ext cx="5331691" cy="3145126"/>
          </a:xfrm>
          <a:prstGeom prst="rect">
            <a:avLst/>
          </a:prstGeom>
          <a:noFill/>
          <a:ln>
            <a:noFill/>
          </a:ln>
        </p:spPr>
      </p:pic>
      <p:pic>
        <p:nvPicPr>
          <p:cNvPr id="5" name="Picture 4">
            <a:extLst>
              <a:ext uri="{FF2B5EF4-FFF2-40B4-BE49-F238E27FC236}">
                <a16:creationId xmlns:a16="http://schemas.microsoft.com/office/drawing/2014/main" id="{972C9243-1650-D94A-85E2-CFE22409CF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83480" y="1840345"/>
            <a:ext cx="4970319" cy="3145125"/>
          </a:xfrm>
          <a:prstGeom prst="rect">
            <a:avLst/>
          </a:prstGeom>
          <a:noFill/>
          <a:ln>
            <a:noFill/>
          </a:ln>
        </p:spPr>
      </p:pic>
    </p:spTree>
    <p:extLst>
      <p:ext uri="{BB962C8B-B14F-4D97-AF65-F5344CB8AC3E}">
        <p14:creationId xmlns:p14="http://schemas.microsoft.com/office/powerpoint/2010/main" val="17854325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BE59-D13E-1F4E-ABE8-614B67F2E1A8}"/>
              </a:ext>
            </a:extLst>
          </p:cNvPr>
          <p:cNvSpPr>
            <a:spLocks noGrp="1"/>
          </p:cNvSpPr>
          <p:nvPr>
            <p:ph type="title"/>
          </p:nvPr>
        </p:nvSpPr>
        <p:spPr/>
        <p:txBody>
          <a:bodyPr/>
          <a:lstStyle/>
          <a:p>
            <a:r>
              <a:rPr lang="en-VN" dirty="0"/>
              <a:t>3/ Nhận xét về phần mềm</a:t>
            </a:r>
          </a:p>
        </p:txBody>
      </p:sp>
      <p:sp>
        <p:nvSpPr>
          <p:cNvPr id="3" name="Content Placeholder 2">
            <a:extLst>
              <a:ext uri="{FF2B5EF4-FFF2-40B4-BE49-F238E27FC236}">
                <a16:creationId xmlns:a16="http://schemas.microsoft.com/office/drawing/2014/main" id="{923CE9ED-899F-A04E-95FA-47A39A8F6284}"/>
              </a:ext>
            </a:extLst>
          </p:cNvPr>
          <p:cNvSpPr>
            <a:spLocks noGrp="1"/>
          </p:cNvSpPr>
          <p:nvPr>
            <p:ph idx="1"/>
          </p:nvPr>
        </p:nvSpPr>
        <p:spPr/>
        <p:txBody>
          <a:bodyPr>
            <a:normAutofit/>
          </a:bodyPr>
          <a:lstStyle/>
          <a:p>
            <a:r>
              <a:rPr lang="en-VN" b="1" dirty="0"/>
              <a:t>Ưu điểm:</a:t>
            </a:r>
          </a:p>
          <a:p>
            <a:pPr lvl="1"/>
            <a:r>
              <a:rPr lang="en-VN" dirty="0"/>
              <a:t>Phần mềm cũng tương đối hoàn thiện, đáp ứng được nhu cầu quản lý thông tin đồ án của sinh viên</a:t>
            </a:r>
          </a:p>
          <a:p>
            <a:pPr lvl="1"/>
            <a:r>
              <a:rPr lang="en-VN" dirty="0"/>
              <a:t>Giao diện bắt mắt, dễ sử dụng, thao tác đơn giản</a:t>
            </a:r>
          </a:p>
          <a:p>
            <a:pPr lvl="1"/>
            <a:r>
              <a:rPr lang="en-VN" dirty="0"/>
              <a:t>Tìm kiếm nhanh chóng và đưa ra kết quả nhanh chóng cho người dùng</a:t>
            </a:r>
          </a:p>
          <a:p>
            <a:r>
              <a:rPr lang="en-VN" b="1" dirty="0"/>
              <a:t>Nhược điểm:</a:t>
            </a:r>
          </a:p>
          <a:p>
            <a:pPr lvl="1"/>
            <a:r>
              <a:rPr lang="en-VN" dirty="0"/>
              <a:t>Do chưa có nhiều kinh nghiệm nên vẫn còn 1 số thiếu sót, chúng tôi sẽ cố gắng khắc phục để phần mềm hoàn thiện hơn nhiều chức năng hơn, …</a:t>
            </a:r>
          </a:p>
          <a:p>
            <a:pPr lvl="1"/>
            <a:endParaRPr lang="en-VN" dirty="0"/>
          </a:p>
        </p:txBody>
      </p:sp>
    </p:spTree>
    <p:extLst>
      <p:ext uri="{BB962C8B-B14F-4D97-AF65-F5344CB8AC3E}">
        <p14:creationId xmlns:p14="http://schemas.microsoft.com/office/powerpoint/2010/main" val="555938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B27863-8C93-E94A-9775-14C52248DCDF}"/>
              </a:ext>
            </a:extLst>
          </p:cNvPr>
          <p:cNvSpPr>
            <a:spLocks noGrp="1"/>
          </p:cNvSpPr>
          <p:nvPr>
            <p:ph type="title"/>
          </p:nvPr>
        </p:nvSpPr>
        <p:spPr>
          <a:xfrm>
            <a:off x="6234865" y="568517"/>
            <a:ext cx="5248221" cy="886379"/>
          </a:xfrm>
        </p:spPr>
        <p:txBody>
          <a:bodyPr>
            <a:normAutofit/>
          </a:bodyPr>
          <a:lstStyle/>
          <a:p>
            <a:r>
              <a:rPr lang="en-VN" dirty="0"/>
              <a:t>1/ Mục đích của đề tài</a:t>
            </a:r>
          </a:p>
        </p:txBody>
      </p:sp>
      <p:pic>
        <p:nvPicPr>
          <p:cNvPr id="5" name="Picture 4" descr="Electronic circuit board">
            <a:extLst>
              <a:ext uri="{FF2B5EF4-FFF2-40B4-BE49-F238E27FC236}">
                <a16:creationId xmlns:a16="http://schemas.microsoft.com/office/drawing/2014/main" id="{9A7949B0-193D-4DB8-9234-B8167C31C4DC}"/>
              </a:ext>
            </a:extLst>
          </p:cNvPr>
          <p:cNvPicPr>
            <a:picLocks noChangeAspect="1"/>
          </p:cNvPicPr>
          <p:nvPr/>
        </p:nvPicPr>
        <p:blipFill rotWithShape="1">
          <a:blip r:embed="rId2"/>
          <a:srcRect l="32540" r="711" b="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5" name="Group 14">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16" name="Freeform: Shape 15">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0195D895-08DB-0948-A766-D356D777F8FB}"/>
              </a:ext>
            </a:extLst>
          </p:cNvPr>
          <p:cNvSpPr>
            <a:spLocks noGrp="1"/>
          </p:cNvSpPr>
          <p:nvPr>
            <p:ph idx="1"/>
          </p:nvPr>
        </p:nvSpPr>
        <p:spPr>
          <a:xfrm>
            <a:off x="6234868" y="1820369"/>
            <a:ext cx="5217173" cy="4351338"/>
          </a:xfrm>
        </p:spPr>
        <p:txBody>
          <a:bodyPr>
            <a:normAutofit/>
          </a:bodyPr>
          <a:lstStyle/>
          <a:p>
            <a:r>
              <a:rPr lang="en-VN" sz="2600"/>
              <a:t>Nhằm giúp cho giảng viên quản lý các đồ án tốt nghiệp của sinh viên một cách dễ dàng, hợp lý và chính xác nên nhóm đã đề ra phương án thiết kế và xây dựng phần mềm quản lý đồ án tốt nghiệp</a:t>
            </a:r>
          </a:p>
          <a:p>
            <a:r>
              <a:rPr lang="en-VN" sz="2600"/>
              <a:t>Yêu cầu đặt ra nhóm phải làm phần mềm dễ sử dụng, gọn gàng, giao diện dễ nhìn, truy cập nhanh</a:t>
            </a:r>
          </a:p>
          <a:p>
            <a:r>
              <a:rPr lang="en-VN" sz="2600"/>
              <a:t>Phần mềm xử lý cơ sở dữ liệu trên SQL Server</a:t>
            </a:r>
          </a:p>
          <a:p>
            <a:pPr marL="0" indent="0">
              <a:buNone/>
            </a:pPr>
            <a:endParaRPr lang="en-VN" sz="2600"/>
          </a:p>
        </p:txBody>
      </p:sp>
      <p:grpSp>
        <p:nvGrpSpPr>
          <p:cNvPr id="19"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0" name="Freeform: Shape 19">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6"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27" name="Freeform: Shape 26">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94447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C5ED-44D3-1142-9103-45620B543B5D}"/>
              </a:ext>
            </a:extLst>
          </p:cNvPr>
          <p:cNvSpPr>
            <a:spLocks noGrp="1"/>
          </p:cNvSpPr>
          <p:nvPr>
            <p:ph type="title"/>
          </p:nvPr>
        </p:nvSpPr>
        <p:spPr>
          <a:xfrm>
            <a:off x="838200" y="2563040"/>
            <a:ext cx="10515600" cy="1325563"/>
          </a:xfrm>
        </p:spPr>
        <p:txBody>
          <a:bodyPr/>
          <a:lstStyle/>
          <a:p>
            <a:pPr algn="ctr"/>
            <a:r>
              <a:rPr lang="en-VN" b="1" dirty="0"/>
              <a:t>CẢM ƠN THẦY VÀ CÁC BẠN ĐÃ LẮNG NGHE BÁO CÁO CỦA NHÓM</a:t>
            </a:r>
          </a:p>
        </p:txBody>
      </p:sp>
    </p:spTree>
    <p:extLst>
      <p:ext uri="{BB962C8B-B14F-4D97-AF65-F5344CB8AC3E}">
        <p14:creationId xmlns:p14="http://schemas.microsoft.com/office/powerpoint/2010/main" val="10381787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2144-AB29-E647-B955-684F9DDD202D}"/>
              </a:ext>
            </a:extLst>
          </p:cNvPr>
          <p:cNvSpPr>
            <a:spLocks noGrp="1"/>
          </p:cNvSpPr>
          <p:nvPr>
            <p:ph type="title"/>
          </p:nvPr>
        </p:nvSpPr>
        <p:spPr/>
        <p:txBody>
          <a:bodyPr/>
          <a:lstStyle/>
          <a:p>
            <a:r>
              <a:rPr lang="en-VN" dirty="0"/>
              <a:t>Quan hệ giữa các bảng dữ liệu</a:t>
            </a:r>
          </a:p>
        </p:txBody>
      </p:sp>
      <p:pic>
        <p:nvPicPr>
          <p:cNvPr id="4" name="Content Placeholder 3">
            <a:extLst>
              <a:ext uri="{FF2B5EF4-FFF2-40B4-BE49-F238E27FC236}">
                <a16:creationId xmlns:a16="http://schemas.microsoft.com/office/drawing/2014/main" id="{2889C0A4-FB90-FC41-9ADE-F70E01D5741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109" y="1690688"/>
            <a:ext cx="8940800" cy="4209834"/>
          </a:xfrm>
          <a:prstGeom prst="rect">
            <a:avLst/>
          </a:prstGeom>
          <a:noFill/>
          <a:ln>
            <a:noFill/>
          </a:ln>
        </p:spPr>
      </p:pic>
    </p:spTree>
    <p:extLst>
      <p:ext uri="{BB962C8B-B14F-4D97-AF65-F5344CB8AC3E}">
        <p14:creationId xmlns:p14="http://schemas.microsoft.com/office/powerpoint/2010/main" val="151494398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7B47-92F2-2B4F-8AD7-0935017FC3DB}"/>
              </a:ext>
            </a:extLst>
          </p:cNvPr>
          <p:cNvSpPr>
            <a:spLocks noGrp="1"/>
          </p:cNvSpPr>
          <p:nvPr>
            <p:ph type="title"/>
          </p:nvPr>
        </p:nvSpPr>
        <p:spPr/>
        <p:txBody>
          <a:bodyPr/>
          <a:lstStyle/>
          <a:p>
            <a:r>
              <a:rPr lang="en-VN" dirty="0"/>
              <a:t>2/ Cài đặt phần mềm và cách sử dụng</a:t>
            </a:r>
          </a:p>
        </p:txBody>
      </p:sp>
      <p:sp>
        <p:nvSpPr>
          <p:cNvPr id="3" name="Content Placeholder 2">
            <a:extLst>
              <a:ext uri="{FF2B5EF4-FFF2-40B4-BE49-F238E27FC236}">
                <a16:creationId xmlns:a16="http://schemas.microsoft.com/office/drawing/2014/main" id="{46E1102B-F39B-154E-B39A-6B70CB629B2C}"/>
              </a:ext>
            </a:extLst>
          </p:cNvPr>
          <p:cNvSpPr>
            <a:spLocks noGrp="1"/>
          </p:cNvSpPr>
          <p:nvPr>
            <p:ph idx="1"/>
          </p:nvPr>
        </p:nvSpPr>
        <p:spPr/>
        <p:txBody>
          <a:bodyPr/>
          <a:lstStyle/>
          <a:p>
            <a:r>
              <a:rPr lang="en-VN" dirty="0"/>
              <a:t>Giao diện chính khi vào phần mềm:</a:t>
            </a:r>
          </a:p>
          <a:p>
            <a:pPr lvl="8"/>
            <a:endParaRPr lang="en-VN" dirty="0"/>
          </a:p>
        </p:txBody>
      </p:sp>
      <p:pic>
        <p:nvPicPr>
          <p:cNvPr id="4" name="Picture 3" descr="Graphical user interface&#10;&#10;Description automatically generated with medium confidence">
            <a:extLst>
              <a:ext uri="{FF2B5EF4-FFF2-40B4-BE49-F238E27FC236}">
                <a16:creationId xmlns:a16="http://schemas.microsoft.com/office/drawing/2014/main" id="{6B4B4112-F0CA-144E-A4B5-53AD5E1F9978}"/>
              </a:ext>
            </a:extLst>
          </p:cNvPr>
          <p:cNvPicPr/>
          <p:nvPr/>
        </p:nvPicPr>
        <p:blipFill>
          <a:blip r:embed="rId2">
            <a:extLst>
              <a:ext uri="{28A0092B-C50C-407E-A947-70E740481C1C}">
                <a14:useLocalDpi xmlns:a14="http://schemas.microsoft.com/office/drawing/2010/main" val="0"/>
              </a:ext>
            </a:extLst>
          </a:blip>
          <a:stretch>
            <a:fillRect/>
          </a:stretch>
        </p:blipFill>
        <p:spPr>
          <a:xfrm>
            <a:off x="838200" y="2827193"/>
            <a:ext cx="5734685" cy="3946525"/>
          </a:xfrm>
          <a:prstGeom prst="rect">
            <a:avLst/>
          </a:prstGeom>
        </p:spPr>
      </p:pic>
      <p:sp>
        <p:nvSpPr>
          <p:cNvPr id="6" name="Content Placeholder 2">
            <a:extLst>
              <a:ext uri="{FF2B5EF4-FFF2-40B4-BE49-F238E27FC236}">
                <a16:creationId xmlns:a16="http://schemas.microsoft.com/office/drawing/2014/main" id="{83467928-5E32-E543-B6F5-7F73996222EA}"/>
              </a:ext>
            </a:extLst>
          </p:cNvPr>
          <p:cNvSpPr txBox="1">
            <a:spLocks/>
          </p:cNvSpPr>
          <p:nvPr/>
        </p:nvSpPr>
        <p:spPr>
          <a:xfrm>
            <a:off x="838200" y="183486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t>Giao diện chính khi vào phần mềm:</a:t>
            </a:r>
          </a:p>
          <a:p>
            <a:pPr lvl="1"/>
            <a:r>
              <a:rPr lang="en-VN" dirty="0"/>
              <a:t>Khi click vào menu </a:t>
            </a:r>
            <a:r>
              <a:rPr lang="en-VN" b="1" dirty="0"/>
              <a:t>Hệ Thống </a:t>
            </a:r>
            <a:r>
              <a:rPr lang="en-VN" b="1" dirty="0">
                <a:sym typeface="Wingdings" pitchFamily="2" charset="2"/>
              </a:rPr>
              <a:t> Đăng Nhập </a:t>
            </a:r>
            <a:r>
              <a:rPr lang="en-VN" dirty="0">
                <a:sym typeface="Wingdings" pitchFamily="2" charset="2"/>
              </a:rPr>
              <a:t>thì form đăng nhập xuất hiện</a:t>
            </a:r>
            <a:endParaRPr lang="en-VN" b="1" dirty="0"/>
          </a:p>
          <a:p>
            <a:pPr lvl="8"/>
            <a:endParaRPr lang="en-VN" dirty="0"/>
          </a:p>
        </p:txBody>
      </p:sp>
      <p:pic>
        <p:nvPicPr>
          <p:cNvPr id="7" name="Picture 6">
            <a:extLst>
              <a:ext uri="{FF2B5EF4-FFF2-40B4-BE49-F238E27FC236}">
                <a16:creationId xmlns:a16="http://schemas.microsoft.com/office/drawing/2014/main" id="{7D91CED5-CFD9-EA4D-9BFD-60FFA4C06A9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55142" y="2827192"/>
            <a:ext cx="5041294" cy="3946525"/>
          </a:xfrm>
          <a:prstGeom prst="rect">
            <a:avLst/>
          </a:prstGeom>
          <a:noFill/>
          <a:ln>
            <a:noFill/>
          </a:ln>
        </p:spPr>
      </p:pic>
    </p:spTree>
    <p:extLst>
      <p:ext uri="{BB962C8B-B14F-4D97-AF65-F5344CB8AC3E}">
        <p14:creationId xmlns:p14="http://schemas.microsoft.com/office/powerpoint/2010/main" val="4986215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56DE42-90DE-B640-BC29-EA147294F77C}"/>
              </a:ext>
            </a:extLst>
          </p:cNvPr>
          <p:cNvSpPr>
            <a:spLocks noGrp="1"/>
          </p:cNvSpPr>
          <p:nvPr>
            <p:ph idx="1"/>
          </p:nvPr>
        </p:nvSpPr>
        <p:spPr>
          <a:xfrm>
            <a:off x="902855" y="661843"/>
            <a:ext cx="10515600" cy="4351338"/>
          </a:xfrm>
        </p:spPr>
        <p:txBody>
          <a:bodyPr/>
          <a:lstStyle/>
          <a:p>
            <a:r>
              <a:rPr lang="en-VN" dirty="0"/>
              <a:t>Code phần xử lý phần </a:t>
            </a:r>
            <a:r>
              <a:rPr lang="en-VN" b="1" dirty="0"/>
              <a:t>“Đăng nhập”</a:t>
            </a:r>
          </a:p>
          <a:p>
            <a:endParaRPr lang="en-VN" dirty="0"/>
          </a:p>
        </p:txBody>
      </p:sp>
      <p:pic>
        <p:nvPicPr>
          <p:cNvPr id="5" name="Picture 4" descr="Text&#10;&#10;Description automatically generated">
            <a:extLst>
              <a:ext uri="{FF2B5EF4-FFF2-40B4-BE49-F238E27FC236}">
                <a16:creationId xmlns:a16="http://schemas.microsoft.com/office/drawing/2014/main" id="{913575B5-B38E-C84B-BFC5-62B18A2E5DF1}"/>
              </a:ext>
            </a:extLst>
          </p:cNvPr>
          <p:cNvPicPr>
            <a:picLocks noChangeAspect="1"/>
          </p:cNvPicPr>
          <p:nvPr/>
        </p:nvPicPr>
        <p:blipFill>
          <a:blip r:embed="rId2"/>
          <a:stretch>
            <a:fillRect/>
          </a:stretch>
        </p:blipFill>
        <p:spPr>
          <a:xfrm>
            <a:off x="902855" y="1169116"/>
            <a:ext cx="7862146" cy="5277866"/>
          </a:xfrm>
          <a:prstGeom prst="rect">
            <a:avLst/>
          </a:prstGeom>
        </p:spPr>
      </p:pic>
    </p:spTree>
    <p:extLst>
      <p:ext uri="{BB962C8B-B14F-4D97-AF65-F5344CB8AC3E}">
        <p14:creationId xmlns:p14="http://schemas.microsoft.com/office/powerpoint/2010/main" val="37982051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F5D4A5-4125-784C-9FDE-592619AC76A2}"/>
              </a:ext>
            </a:extLst>
          </p:cNvPr>
          <p:cNvSpPr>
            <a:spLocks noGrp="1"/>
          </p:cNvSpPr>
          <p:nvPr>
            <p:ph idx="1"/>
          </p:nvPr>
        </p:nvSpPr>
        <p:spPr>
          <a:xfrm>
            <a:off x="838200" y="680316"/>
            <a:ext cx="10515600" cy="5822083"/>
          </a:xfrm>
        </p:spPr>
        <p:txBody>
          <a:bodyPr/>
          <a:lstStyle/>
          <a:p>
            <a:r>
              <a:rPr lang="en-VN" dirty="0"/>
              <a:t>K</a:t>
            </a:r>
            <a:r>
              <a:rPr lang="en-US" dirty="0"/>
              <a:t>h</a:t>
            </a:r>
            <a:r>
              <a:rPr lang="en-VN" dirty="0"/>
              <a:t>i đăng nhập thành công thì các thanh công cụ menu sẽ được mở:</a:t>
            </a:r>
          </a:p>
          <a:p>
            <a:endParaRPr lang="en-VN" dirty="0"/>
          </a:p>
          <a:p>
            <a:endParaRPr lang="en-VN" dirty="0"/>
          </a:p>
          <a:p>
            <a:endParaRPr lang="en-VN" dirty="0"/>
          </a:p>
          <a:p>
            <a:endParaRPr lang="en-VN" dirty="0"/>
          </a:p>
          <a:p>
            <a:endParaRPr lang="en-VN" dirty="0"/>
          </a:p>
          <a:p>
            <a:endParaRPr lang="en-VN" dirty="0"/>
          </a:p>
          <a:p>
            <a:endParaRPr lang="en-VN" dirty="0"/>
          </a:p>
          <a:p>
            <a:r>
              <a:rPr lang="en-US" dirty="0"/>
              <a:t>Khi click </a:t>
            </a:r>
            <a:r>
              <a:rPr lang="en-US" dirty="0" err="1"/>
              <a:t>vào</a:t>
            </a:r>
            <a:r>
              <a:rPr lang="en-US" dirty="0"/>
              <a:t> menu </a:t>
            </a:r>
            <a:r>
              <a:rPr lang="en-US" dirty="0" err="1"/>
              <a:t>Quản</a:t>
            </a:r>
            <a:r>
              <a:rPr lang="en-US" dirty="0"/>
              <a:t> </a:t>
            </a:r>
            <a:r>
              <a:rPr lang="en-US" dirty="0" err="1"/>
              <a:t>Lý</a:t>
            </a:r>
            <a:r>
              <a:rPr lang="en-US" dirty="0"/>
              <a:t> </a:t>
            </a:r>
            <a:r>
              <a:rPr lang="en-US" dirty="0" err="1"/>
              <a:t>Đồ</a:t>
            </a:r>
            <a:r>
              <a:rPr lang="en-US" dirty="0"/>
              <a:t> </a:t>
            </a:r>
            <a:r>
              <a:rPr lang="en-US" dirty="0" err="1"/>
              <a:t>Án</a:t>
            </a:r>
            <a:r>
              <a:rPr lang="en-US" dirty="0"/>
              <a:t>, </a:t>
            </a:r>
            <a:r>
              <a:rPr lang="en-US" dirty="0" err="1"/>
              <a:t>Quản</a:t>
            </a:r>
            <a:r>
              <a:rPr lang="en-US" dirty="0"/>
              <a:t> </a:t>
            </a:r>
            <a:r>
              <a:rPr lang="en-US" dirty="0" err="1"/>
              <a:t>Lý</a:t>
            </a:r>
            <a:r>
              <a:rPr lang="en-US" dirty="0"/>
              <a:t> </a:t>
            </a:r>
            <a:r>
              <a:rPr lang="en-US" dirty="0" err="1"/>
              <a:t>Thông</a:t>
            </a:r>
            <a:r>
              <a:rPr lang="en-US" dirty="0"/>
              <a:t> Tin </a:t>
            </a:r>
            <a:r>
              <a:rPr lang="en-US" dirty="0" err="1"/>
              <a:t>Sinh</a:t>
            </a:r>
            <a:r>
              <a:rPr lang="en-US" dirty="0"/>
              <a:t> </a:t>
            </a:r>
            <a:r>
              <a:rPr lang="en-US" dirty="0" err="1"/>
              <a:t>Viên</a:t>
            </a:r>
            <a:r>
              <a:rPr lang="en-US" dirty="0"/>
              <a:t>…</a:t>
            </a:r>
            <a:r>
              <a:rPr lang="en-US" dirty="0" err="1"/>
              <a:t>sẽ</a:t>
            </a:r>
            <a:r>
              <a:rPr lang="en-US" dirty="0"/>
              <a:t> </a:t>
            </a:r>
            <a:r>
              <a:rPr lang="en-US" dirty="0" err="1"/>
              <a:t>hiện</a:t>
            </a:r>
            <a:r>
              <a:rPr lang="en-US" dirty="0"/>
              <a:t> </a:t>
            </a:r>
            <a:r>
              <a:rPr lang="en-US" dirty="0" err="1"/>
              <a:t>lên</a:t>
            </a:r>
            <a:r>
              <a:rPr lang="en-US" dirty="0"/>
              <a:t> form </a:t>
            </a:r>
            <a:r>
              <a:rPr lang="en-US" dirty="0" err="1"/>
              <a:t>để</a:t>
            </a:r>
            <a:r>
              <a:rPr lang="en-US" dirty="0"/>
              <a:t> </a:t>
            </a:r>
            <a:r>
              <a:rPr lang="en-US" dirty="0" err="1"/>
              <a:t>người</a:t>
            </a:r>
            <a:r>
              <a:rPr lang="en-US" dirty="0"/>
              <a:t> </a:t>
            </a:r>
            <a:r>
              <a:rPr lang="en-US" dirty="0" err="1"/>
              <a:t>dùng</a:t>
            </a:r>
            <a:r>
              <a:rPr lang="en-US" dirty="0"/>
              <a:t> </a:t>
            </a:r>
            <a:r>
              <a:rPr lang="en-US" dirty="0" err="1"/>
              <a:t>làm</a:t>
            </a:r>
            <a:r>
              <a:rPr lang="en-US" dirty="0"/>
              <a:t> </a:t>
            </a:r>
            <a:r>
              <a:rPr lang="en-US" dirty="0" err="1"/>
              <a:t>việc</a:t>
            </a:r>
            <a:r>
              <a:rPr lang="en-US" dirty="0"/>
              <a:t> </a:t>
            </a:r>
            <a:r>
              <a:rPr lang="en-US" dirty="0" err="1"/>
              <a:t>với</a:t>
            </a:r>
            <a:r>
              <a:rPr lang="en-US" dirty="0"/>
              <a:t> </a:t>
            </a:r>
            <a:r>
              <a:rPr lang="en-US" dirty="0" err="1"/>
              <a:t>các</a:t>
            </a:r>
            <a:r>
              <a:rPr lang="en-US" dirty="0"/>
              <a:t> </a:t>
            </a:r>
            <a:r>
              <a:rPr lang="en-US" dirty="0" err="1"/>
              <a:t>nút</a:t>
            </a:r>
            <a:r>
              <a:rPr lang="en-US" dirty="0"/>
              <a:t> </a:t>
            </a:r>
            <a:r>
              <a:rPr lang="en-US" dirty="0" err="1"/>
              <a:t>lệnh</a:t>
            </a:r>
            <a:r>
              <a:rPr lang="en-US" dirty="0"/>
              <a:t> </a:t>
            </a:r>
            <a:r>
              <a:rPr lang="en-US" dirty="0" err="1"/>
              <a:t>thêm</a:t>
            </a:r>
            <a:r>
              <a:rPr lang="en-US" dirty="0"/>
              <a:t>, </a:t>
            </a:r>
            <a:r>
              <a:rPr lang="en-US" dirty="0" err="1"/>
              <a:t>sửa</a:t>
            </a:r>
            <a:r>
              <a:rPr lang="en-US" dirty="0"/>
              <a:t>, </a:t>
            </a:r>
            <a:r>
              <a:rPr lang="en-US" dirty="0" err="1"/>
              <a:t>xóa</a:t>
            </a:r>
            <a:r>
              <a:rPr lang="en-US" dirty="0"/>
              <a:t>, </a:t>
            </a:r>
            <a:r>
              <a:rPr lang="en-US" dirty="0" err="1"/>
              <a:t>tìm</a:t>
            </a:r>
            <a:r>
              <a:rPr lang="en-US" dirty="0"/>
              <a:t> </a:t>
            </a:r>
            <a:r>
              <a:rPr lang="en-US" dirty="0" err="1"/>
              <a:t>kiếm</a:t>
            </a:r>
            <a:r>
              <a:rPr lang="en-US" dirty="0"/>
              <a:t>, </a:t>
            </a:r>
            <a:r>
              <a:rPr lang="en-US" dirty="0" err="1"/>
              <a:t>xuất</a:t>
            </a:r>
            <a:r>
              <a:rPr lang="en-US" dirty="0"/>
              <a:t> </a:t>
            </a:r>
            <a:r>
              <a:rPr lang="en-US" dirty="0" err="1"/>
              <a:t>thông</a:t>
            </a:r>
            <a:r>
              <a:rPr lang="en-US" dirty="0"/>
              <a:t> tin </a:t>
            </a:r>
            <a:r>
              <a:rPr lang="en-US" dirty="0" err="1"/>
              <a:t>đồ</a:t>
            </a:r>
            <a:r>
              <a:rPr lang="en-US" dirty="0"/>
              <a:t> </a:t>
            </a:r>
            <a:r>
              <a:rPr lang="en-US" dirty="0" err="1"/>
              <a:t>án</a:t>
            </a:r>
            <a:r>
              <a:rPr lang="en-US" dirty="0"/>
              <a:t>…</a:t>
            </a:r>
            <a:r>
              <a:rPr lang="en-VN" dirty="0"/>
              <a:t> </a:t>
            </a:r>
          </a:p>
        </p:txBody>
      </p:sp>
      <p:pic>
        <p:nvPicPr>
          <p:cNvPr id="4" name="Picture 3">
            <a:extLst>
              <a:ext uri="{FF2B5EF4-FFF2-40B4-BE49-F238E27FC236}">
                <a16:creationId xmlns:a16="http://schemas.microsoft.com/office/drawing/2014/main" id="{094C60FB-C0AD-8F46-AC27-9A3FF998952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84072"/>
            <a:ext cx="5397500" cy="3162300"/>
          </a:xfrm>
          <a:prstGeom prst="rect">
            <a:avLst/>
          </a:prstGeom>
          <a:noFill/>
          <a:ln>
            <a:noFill/>
          </a:ln>
        </p:spPr>
      </p:pic>
      <p:pic>
        <p:nvPicPr>
          <p:cNvPr id="5" name="Picture 4">
            <a:extLst>
              <a:ext uri="{FF2B5EF4-FFF2-40B4-BE49-F238E27FC236}">
                <a16:creationId xmlns:a16="http://schemas.microsoft.com/office/drawing/2014/main" id="{313CAE8E-3D2F-0446-BB3D-3072CCA7D9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26199" y="1284072"/>
            <a:ext cx="5232400" cy="3162300"/>
          </a:xfrm>
          <a:prstGeom prst="rect">
            <a:avLst/>
          </a:prstGeom>
          <a:noFill/>
          <a:ln>
            <a:noFill/>
          </a:ln>
        </p:spPr>
      </p:pic>
    </p:spTree>
    <p:extLst>
      <p:ext uri="{BB962C8B-B14F-4D97-AF65-F5344CB8AC3E}">
        <p14:creationId xmlns:p14="http://schemas.microsoft.com/office/powerpoint/2010/main" val="42106314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41575E-C9D2-F741-A974-790161ABF894}"/>
              </a:ext>
            </a:extLst>
          </p:cNvPr>
          <p:cNvSpPr>
            <a:spLocks noGrp="1"/>
          </p:cNvSpPr>
          <p:nvPr>
            <p:ph idx="1"/>
          </p:nvPr>
        </p:nvSpPr>
        <p:spPr>
          <a:xfrm>
            <a:off x="838200" y="283152"/>
            <a:ext cx="10515600" cy="4351338"/>
          </a:xfrm>
        </p:spPr>
        <p:txBody>
          <a:bodyPr/>
          <a:lstStyle/>
          <a:p>
            <a:r>
              <a:rPr lang="en-VN" dirty="0"/>
              <a:t>Source code 1 số nút lệnh thông dụng:</a:t>
            </a:r>
          </a:p>
          <a:p>
            <a:r>
              <a:rPr lang="en-VN" dirty="0"/>
              <a:t>Nút </a:t>
            </a:r>
            <a:r>
              <a:rPr lang="en-VN" b="1" dirty="0"/>
              <a:t>“Tìm kiếm” </a:t>
            </a:r>
            <a:r>
              <a:rPr lang="en-VN" dirty="0"/>
              <a:t>đồ án gồm 3 chức năng là tìm theo mã đồ án, tên đồ án hoặc từ khóa</a:t>
            </a:r>
          </a:p>
          <a:p>
            <a:endParaRPr lang="en-VN" dirty="0"/>
          </a:p>
        </p:txBody>
      </p:sp>
      <p:pic>
        <p:nvPicPr>
          <p:cNvPr id="5" name="Picture 4" descr="Text&#10;&#10;Description automatically generated">
            <a:extLst>
              <a:ext uri="{FF2B5EF4-FFF2-40B4-BE49-F238E27FC236}">
                <a16:creationId xmlns:a16="http://schemas.microsoft.com/office/drawing/2014/main" id="{F6E7BC79-745E-C942-A6CF-501A3E352D98}"/>
              </a:ext>
            </a:extLst>
          </p:cNvPr>
          <p:cNvPicPr>
            <a:picLocks noChangeAspect="1"/>
          </p:cNvPicPr>
          <p:nvPr/>
        </p:nvPicPr>
        <p:blipFill>
          <a:blip r:embed="rId2"/>
          <a:stretch>
            <a:fillRect/>
          </a:stretch>
        </p:blipFill>
        <p:spPr>
          <a:xfrm>
            <a:off x="761134" y="1594009"/>
            <a:ext cx="4318866" cy="5263992"/>
          </a:xfrm>
          <a:prstGeom prst="rect">
            <a:avLst/>
          </a:prstGeom>
        </p:spPr>
      </p:pic>
      <p:pic>
        <p:nvPicPr>
          <p:cNvPr id="7" name="Picture 6" descr="Text&#10;&#10;Description automatically generated">
            <a:extLst>
              <a:ext uri="{FF2B5EF4-FFF2-40B4-BE49-F238E27FC236}">
                <a16:creationId xmlns:a16="http://schemas.microsoft.com/office/drawing/2014/main" id="{CA906363-5B52-A54D-86F0-380ACE92C3F3}"/>
              </a:ext>
            </a:extLst>
          </p:cNvPr>
          <p:cNvPicPr>
            <a:picLocks noChangeAspect="1"/>
          </p:cNvPicPr>
          <p:nvPr/>
        </p:nvPicPr>
        <p:blipFill>
          <a:blip r:embed="rId3"/>
          <a:stretch>
            <a:fillRect/>
          </a:stretch>
        </p:blipFill>
        <p:spPr>
          <a:xfrm>
            <a:off x="5309280" y="1594009"/>
            <a:ext cx="6680861" cy="5263993"/>
          </a:xfrm>
          <a:prstGeom prst="rect">
            <a:avLst/>
          </a:prstGeom>
        </p:spPr>
      </p:pic>
    </p:spTree>
    <p:extLst>
      <p:ext uri="{BB962C8B-B14F-4D97-AF65-F5344CB8AC3E}">
        <p14:creationId xmlns:p14="http://schemas.microsoft.com/office/powerpoint/2010/main" val="180080401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C1732-78DD-6A42-84A6-B98EB38620E0}"/>
              </a:ext>
            </a:extLst>
          </p:cNvPr>
          <p:cNvSpPr>
            <a:spLocks noGrp="1"/>
          </p:cNvSpPr>
          <p:nvPr>
            <p:ph idx="1"/>
          </p:nvPr>
        </p:nvSpPr>
        <p:spPr>
          <a:xfrm>
            <a:off x="838200" y="606425"/>
            <a:ext cx="10515600" cy="4351338"/>
          </a:xfrm>
        </p:spPr>
        <p:txBody>
          <a:bodyPr/>
          <a:lstStyle/>
          <a:p>
            <a:r>
              <a:rPr lang="en-VN" dirty="0"/>
              <a:t>Nút </a:t>
            </a:r>
            <a:r>
              <a:rPr lang="en-VN" b="1" dirty="0"/>
              <a:t>“Thêm” </a:t>
            </a:r>
            <a:r>
              <a:rPr lang="en-VN" dirty="0"/>
              <a:t>được xử lý như sau:</a:t>
            </a:r>
          </a:p>
          <a:p>
            <a:endParaRPr lang="en-VN" dirty="0"/>
          </a:p>
        </p:txBody>
      </p:sp>
      <p:pic>
        <p:nvPicPr>
          <p:cNvPr id="7" name="Picture 6" descr="Text&#10;&#10;Description automatically generated">
            <a:extLst>
              <a:ext uri="{FF2B5EF4-FFF2-40B4-BE49-F238E27FC236}">
                <a16:creationId xmlns:a16="http://schemas.microsoft.com/office/drawing/2014/main" id="{9C16E1F6-A797-804F-8072-F8B1733622F1}"/>
              </a:ext>
            </a:extLst>
          </p:cNvPr>
          <p:cNvPicPr>
            <a:picLocks noChangeAspect="1"/>
          </p:cNvPicPr>
          <p:nvPr/>
        </p:nvPicPr>
        <p:blipFill>
          <a:blip r:embed="rId2"/>
          <a:stretch>
            <a:fillRect/>
          </a:stretch>
        </p:blipFill>
        <p:spPr>
          <a:xfrm>
            <a:off x="0" y="1347805"/>
            <a:ext cx="12192000" cy="5116207"/>
          </a:xfrm>
          <a:prstGeom prst="rect">
            <a:avLst/>
          </a:prstGeom>
        </p:spPr>
      </p:pic>
    </p:spTree>
    <p:extLst>
      <p:ext uri="{BB962C8B-B14F-4D97-AF65-F5344CB8AC3E}">
        <p14:creationId xmlns:p14="http://schemas.microsoft.com/office/powerpoint/2010/main" val="860848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0B8D42-DC78-964A-AFBA-B3B1D9851C1C}"/>
              </a:ext>
            </a:extLst>
          </p:cNvPr>
          <p:cNvSpPr>
            <a:spLocks noGrp="1"/>
          </p:cNvSpPr>
          <p:nvPr>
            <p:ph idx="1"/>
          </p:nvPr>
        </p:nvSpPr>
        <p:spPr>
          <a:xfrm>
            <a:off x="838199" y="292389"/>
            <a:ext cx="10515600" cy="4351338"/>
          </a:xfrm>
        </p:spPr>
        <p:txBody>
          <a:bodyPr/>
          <a:lstStyle/>
          <a:p>
            <a:r>
              <a:rPr lang="en-VN" dirty="0"/>
              <a:t>Nút </a:t>
            </a:r>
            <a:r>
              <a:rPr lang="en-VN" b="1" dirty="0"/>
              <a:t>“Sửa” </a:t>
            </a:r>
            <a:r>
              <a:rPr lang="en-VN" dirty="0"/>
              <a:t>sẽ được xử lý:</a:t>
            </a:r>
          </a:p>
          <a:p>
            <a:endParaRPr lang="en-VN" dirty="0"/>
          </a:p>
        </p:txBody>
      </p:sp>
      <p:pic>
        <p:nvPicPr>
          <p:cNvPr id="7" name="Picture 6" descr="Text&#10;&#10;Description automatically generated">
            <a:extLst>
              <a:ext uri="{FF2B5EF4-FFF2-40B4-BE49-F238E27FC236}">
                <a16:creationId xmlns:a16="http://schemas.microsoft.com/office/drawing/2014/main" id="{C7B0C480-2D36-4949-9EB0-73DF0D042F9C}"/>
              </a:ext>
            </a:extLst>
          </p:cNvPr>
          <p:cNvPicPr>
            <a:picLocks noChangeAspect="1"/>
          </p:cNvPicPr>
          <p:nvPr/>
        </p:nvPicPr>
        <p:blipFill>
          <a:blip r:embed="rId2"/>
          <a:stretch>
            <a:fillRect/>
          </a:stretch>
        </p:blipFill>
        <p:spPr>
          <a:xfrm>
            <a:off x="286326" y="716891"/>
            <a:ext cx="11767127" cy="6049027"/>
          </a:xfrm>
          <a:prstGeom prst="rect">
            <a:avLst/>
          </a:prstGeom>
        </p:spPr>
      </p:pic>
    </p:spTree>
    <p:extLst>
      <p:ext uri="{BB962C8B-B14F-4D97-AF65-F5344CB8AC3E}">
        <p14:creationId xmlns:p14="http://schemas.microsoft.com/office/powerpoint/2010/main" val="13272459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FunkyShapesDarkVTI">
  <a:themeElements>
    <a:clrScheme name="AnalogousFromLightSeedRightStep">
      <a:dk1>
        <a:srgbClr val="000000"/>
      </a:dk1>
      <a:lt1>
        <a:srgbClr val="FFFFFF"/>
      </a:lt1>
      <a:dk2>
        <a:srgbClr val="3B3521"/>
      </a:dk2>
      <a:lt2>
        <a:srgbClr val="E2E6E8"/>
      </a:lt2>
      <a:accent1>
        <a:srgbClr val="CB9778"/>
      </a:accent1>
      <a:accent2>
        <a:srgbClr val="B1A163"/>
      </a:accent2>
      <a:accent3>
        <a:srgbClr val="9BA76D"/>
      </a:accent3>
      <a:accent4>
        <a:srgbClr val="80B062"/>
      </a:accent4>
      <a:accent5>
        <a:srgbClr val="6CB16F"/>
      </a:accent5>
      <a:accent6>
        <a:srgbClr val="63B187"/>
      </a:accent6>
      <a:hlink>
        <a:srgbClr val="5A87A1"/>
      </a:hlink>
      <a:folHlink>
        <a:srgbClr val="7F7F7F"/>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docProps/app.xml><?xml version="1.0" encoding="utf-8"?>
<Properties xmlns="http://schemas.openxmlformats.org/officeDocument/2006/extended-properties" xmlns:vt="http://schemas.openxmlformats.org/officeDocument/2006/docPropsVTypes">
  <TotalTime>115</TotalTime>
  <Words>657</Words>
  <Application>Microsoft Macintosh PowerPoint</Application>
  <PresentationFormat>Widescreen</PresentationFormat>
  <Paragraphs>46</Paragraphs>
  <Slides>20</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Source Sans Pro</vt:lpstr>
      <vt:lpstr>FunkyShapesDarkVTI</vt:lpstr>
      <vt:lpstr>Báo cáo đồ án Môn Công nGhệ Phần Mềm</vt:lpstr>
      <vt:lpstr>1/ Mục đích của đề tài</vt:lpstr>
      <vt:lpstr>Quan hệ giữa các bảng dữ liệu</vt:lpstr>
      <vt:lpstr>2/ Cài đặt phần mềm và cách sử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Nhận xét về phần mềm</vt:lpstr>
      <vt:lpstr>CẢM ƠN THẦY VÀ CÁC BẠN ĐÃ LẮNG NGHE BÁO CÁO CỦA NHÓM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Môn Công nGhệ Phần Mềm</dc:title>
  <dc:creator>HUYNH ANH DU</dc:creator>
  <cp:lastModifiedBy>HUYNH ANH DU</cp:lastModifiedBy>
  <cp:revision>10</cp:revision>
  <dcterms:created xsi:type="dcterms:W3CDTF">2021-05-23T01:21:35Z</dcterms:created>
  <dcterms:modified xsi:type="dcterms:W3CDTF">2021-05-23T03:16:45Z</dcterms:modified>
</cp:coreProperties>
</file>